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Livvic"/>
      <p:regular r:id="rId22"/>
      <p:bold r:id="rId23"/>
      <p:italic r:id="rId24"/>
      <p:boldItalic r:id="rId25"/>
    </p:embeddedFont>
    <p:embeddedFont>
      <p:font typeface="Quattrocento Sans"/>
      <p:regular r:id="rId26"/>
      <p:bold r:id="rId27"/>
      <p:italic r:id="rId28"/>
      <p:boldItalic r:id="rId29"/>
    </p:embeddedFont>
    <p:embeddedFont>
      <p:font typeface="Gill Sans"/>
      <p:regular r:id="rId30"/>
      <p:bold r:id="rId31"/>
    </p:embeddedFont>
    <p:embeddedFont>
      <p:font typeface="Nunito Sans"/>
      <p:regular r:id="rId32"/>
      <p:bold r:id="rId33"/>
      <p:italic r:id="rId34"/>
      <p:boldItalic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53">
          <p15:clr>
            <a:srgbClr val="A4A3A4"/>
          </p15:clr>
        </p15:guide>
        <p15:guide id="2" pos="2857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0" roundtripDataSignature="AMtx7mimxVj2aulCEhWrkZAqL5V4YXcD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C26812B-3F7E-484E-8573-962F7845059F}">
  <a:tblStyle styleId="{EC26812B-3F7E-484E-8573-962F7845059F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EE7E9"/>
          </a:solidFill>
        </a:fill>
      </a:tcStyle>
    </a:wholeTbl>
    <a:band1H>
      <a:tcTxStyle b="off" i="off"/>
      <a:tcStyle>
        <a:fill>
          <a:solidFill>
            <a:srgbClr val="FDCBD0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FDCBD0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53" orient="horz"/>
        <p:guide pos="2857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4.xml"/><Relationship Id="rId22" Type="http://schemas.openxmlformats.org/officeDocument/2006/relationships/font" Target="fonts/Livvic-regular.fntdata"/><Relationship Id="rId21" Type="http://schemas.openxmlformats.org/officeDocument/2006/relationships/slide" Target="slides/slide15.xml"/><Relationship Id="rId24" Type="http://schemas.openxmlformats.org/officeDocument/2006/relationships/font" Target="fonts/Livvic-italic.fntdata"/><Relationship Id="rId23" Type="http://schemas.openxmlformats.org/officeDocument/2006/relationships/font" Target="fonts/Livvic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QuattrocentoSans-regular.fntdata"/><Relationship Id="rId25" Type="http://schemas.openxmlformats.org/officeDocument/2006/relationships/font" Target="fonts/Livvic-boldItalic.fntdata"/><Relationship Id="rId28" Type="http://schemas.openxmlformats.org/officeDocument/2006/relationships/font" Target="fonts/QuattrocentoSans-italic.fntdata"/><Relationship Id="rId27" Type="http://schemas.openxmlformats.org/officeDocument/2006/relationships/font" Target="fonts/QuattrocentoSans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QuattrocentoSa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illSans-bold.fntdata"/><Relationship Id="rId30" Type="http://schemas.openxmlformats.org/officeDocument/2006/relationships/font" Target="fonts/GillSans-regular.fntdata"/><Relationship Id="rId11" Type="http://schemas.openxmlformats.org/officeDocument/2006/relationships/slide" Target="slides/slide5.xml"/><Relationship Id="rId33" Type="http://schemas.openxmlformats.org/officeDocument/2006/relationships/font" Target="fonts/NunitoSans-bold.fntdata"/><Relationship Id="rId10" Type="http://schemas.openxmlformats.org/officeDocument/2006/relationships/slide" Target="slides/slide4.xml"/><Relationship Id="rId32" Type="http://schemas.openxmlformats.org/officeDocument/2006/relationships/font" Target="fonts/NunitoSans-regular.fntdata"/><Relationship Id="rId13" Type="http://schemas.openxmlformats.org/officeDocument/2006/relationships/slide" Target="slides/slide7.xml"/><Relationship Id="rId35" Type="http://schemas.openxmlformats.org/officeDocument/2006/relationships/font" Target="fonts/NunitoSans-boldItalic.fntdata"/><Relationship Id="rId12" Type="http://schemas.openxmlformats.org/officeDocument/2006/relationships/slide" Target="slides/slide6.xml"/><Relationship Id="rId34" Type="http://schemas.openxmlformats.org/officeDocument/2006/relationships/font" Target="fonts/NunitoSans-italic.fntdata"/><Relationship Id="rId15" Type="http://schemas.openxmlformats.org/officeDocument/2006/relationships/slide" Target="slides/slide9.xml"/><Relationship Id="rId37" Type="http://schemas.openxmlformats.org/officeDocument/2006/relationships/font" Target="fonts/OpenSans-bold.fntdata"/><Relationship Id="rId14" Type="http://schemas.openxmlformats.org/officeDocument/2006/relationships/slide" Target="slides/slide8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1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10.xml"/><Relationship Id="rId38" Type="http://schemas.openxmlformats.org/officeDocument/2006/relationships/font" Target="fonts/OpenSans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gif>
</file>

<file path=ppt/media/image28.gif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Estimating price of 2</a:t>
            </a:r>
            <a:r>
              <a:rPr baseline="30000" lang="en-US"/>
              <a:t>nd</a:t>
            </a:r>
            <a:r>
              <a:rPr lang="en-US"/>
              <a:t> car price difficult for both seller and buyer 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Buyer – as low as possible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Seller – as high as possible to make profit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Model would make decision easier for both, have an ideal price point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4" name="Google Shape;214;p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7" name="Google Shape;227;p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8" name="Google Shape;248;p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9" name="Google Shape;259;p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0" name="Google Shape;270;p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8" name="Google Shape;68;p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0" name="Google Shape;80;p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2" name="Google Shape;9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3" name="Google Shape;14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in Bild, das draußen, Natur, Stadt enthält.&#10;&#10;Automatisch generierte Beschreibung" id="14" name="Google Shape;14;p11"/>
          <p:cNvPicPr preferRelativeResize="0"/>
          <p:nvPr/>
        </p:nvPicPr>
        <p:blipFill rotWithShape="1">
          <a:blip r:embed="rId3">
            <a:alphaModFix/>
          </a:blip>
          <a:srcRect b="0" l="28422" r="5973" t="6385"/>
          <a:stretch/>
        </p:blipFill>
        <p:spPr>
          <a:xfrm>
            <a:off x="-139485" y="-193864"/>
            <a:ext cx="9407471" cy="551070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1"/>
          <p:cNvSpPr/>
          <p:nvPr/>
        </p:nvSpPr>
        <p:spPr>
          <a:xfrm>
            <a:off x="-139485" y="-193864"/>
            <a:ext cx="4428685" cy="5510704"/>
          </a:xfrm>
          <a:custGeom>
            <a:rect b="b" l="l" r="r" t="t"/>
            <a:pathLst>
              <a:path extrusionOk="0" h="6858000" w="5706412"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746943" y="0"/>
                </a:lnTo>
                <a:lnTo>
                  <a:pt x="5706412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2549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" name="Google Shape;16;p11"/>
          <p:cNvSpPr/>
          <p:nvPr/>
        </p:nvSpPr>
        <p:spPr>
          <a:xfrm>
            <a:off x="1684422" y="-193864"/>
            <a:ext cx="3753852" cy="5510704"/>
          </a:xfrm>
          <a:custGeom>
            <a:rect b="b" l="l" r="r" t="t"/>
            <a:pathLst>
              <a:path extrusionOk="0" h="6858000" w="4764743">
                <a:moveTo>
                  <a:pt x="0" y="0"/>
                </a:moveTo>
                <a:lnTo>
                  <a:pt x="805275" y="0"/>
                </a:lnTo>
                <a:lnTo>
                  <a:pt x="4764743" y="6858000"/>
                </a:lnTo>
                <a:lnTo>
                  <a:pt x="3959469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A1E5A">
              <a:alpha val="72549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18" name="Google Shape;1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34225" y="69200"/>
            <a:ext cx="3160949" cy="77729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1"/>
          <p:cNvSpPr txBox="1"/>
          <p:nvPr>
            <p:ph type="title"/>
          </p:nvPr>
        </p:nvSpPr>
        <p:spPr>
          <a:xfrm>
            <a:off x="506563" y="2709650"/>
            <a:ext cx="3271200" cy="21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2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2"/>
          <p:cNvSpPr txBox="1"/>
          <p:nvPr>
            <p:ph idx="1" type="body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9pPr>
          </a:lstStyle>
          <a:p/>
        </p:txBody>
      </p:sp>
      <p:sp>
        <p:nvSpPr>
          <p:cNvPr id="23" name="Google Shape;23;p12"/>
          <p:cNvSpPr txBox="1"/>
          <p:nvPr>
            <p:ph idx="2" type="body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200"/>
            </a:lvl9pPr>
          </a:lstStyle>
          <a:p/>
        </p:txBody>
      </p:sp>
      <p:sp>
        <p:nvSpPr>
          <p:cNvPr id="25" name="Google Shape;25;p12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gular Pages">
  <p:cSld name="Regular Page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/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31" name="Google Shape;31;p19"/>
          <p:cNvSpPr txBox="1"/>
          <p:nvPr>
            <p:ph idx="1" type="subTitle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2" name="Google Shape;32;p19"/>
          <p:cNvSpPr txBox="1"/>
          <p:nvPr/>
        </p:nvSpPr>
        <p:spPr>
          <a:xfrm>
            <a:off x="7688325" y="4400500"/>
            <a:ext cx="92100" cy="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3" name="Google Shape;33;p19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4" name="Google Shape;34;p19"/>
          <p:cNvCxnSpPr/>
          <p:nvPr/>
        </p:nvCxnSpPr>
        <p:spPr>
          <a:xfrm>
            <a:off x="343000" y="727850"/>
            <a:ext cx="6860100" cy="0"/>
          </a:xfrm>
          <a:prstGeom prst="straightConnector1">
            <a:avLst/>
          </a:prstGeom>
          <a:noFill/>
          <a:ln cap="flat" cmpd="sng" w="9525">
            <a:solidFill>
              <a:srgbClr val="F7F7FB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V1">
  <p:cSld name="Section Title V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3"/>
          <p:cNvSpPr/>
          <p:nvPr/>
        </p:nvSpPr>
        <p:spPr>
          <a:xfrm>
            <a:off x="1" y="0"/>
            <a:ext cx="7365908" cy="5143500"/>
          </a:xfrm>
          <a:custGeom>
            <a:rect b="b" l="l" r="r" t="t"/>
            <a:pathLst>
              <a:path extrusionOk="0" h="6858000" w="9821211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2549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8" name="Google Shape;3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" name="Google Shape;39;p13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40" name="Google Shape;40;p13"/>
          <p:cNvSpPr txBox="1"/>
          <p:nvPr>
            <p:ph type="title"/>
          </p:nvPr>
        </p:nvSpPr>
        <p:spPr>
          <a:xfrm>
            <a:off x="481475" y="2657347"/>
            <a:ext cx="7056300" cy="70785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Google Shape;41;p13"/>
          <p:cNvSpPr txBox="1"/>
          <p:nvPr>
            <p:ph idx="1" type="subTitle"/>
          </p:nvPr>
        </p:nvSpPr>
        <p:spPr>
          <a:xfrm>
            <a:off x="517775" y="3243675"/>
            <a:ext cx="7328700" cy="5031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V2">
  <p:cSld name="Section Title V2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4"/>
          <p:cNvPicPr preferRelativeResize="0"/>
          <p:nvPr/>
        </p:nvPicPr>
        <p:blipFill rotWithShape="1">
          <a:blip r:embed="rId2">
            <a:alphaModFix/>
          </a:blip>
          <a:srcRect b="10904" l="1709" r="29" t="616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4"/>
          <p:cNvSpPr/>
          <p:nvPr/>
        </p:nvSpPr>
        <p:spPr>
          <a:xfrm rot="10800000">
            <a:off x="1778100" y="0"/>
            <a:ext cx="7365908" cy="5143500"/>
          </a:xfrm>
          <a:custGeom>
            <a:rect b="b" l="l" r="r" t="t"/>
            <a:pathLst>
              <a:path extrusionOk="0" h="6858000" w="9821211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1756E2">
              <a:alpha val="68627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5" name="Google Shape;4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" name="Google Shape;46;p14"/>
          <p:cNvSpPr txBox="1"/>
          <p:nvPr>
            <p:ph type="title"/>
          </p:nvPr>
        </p:nvSpPr>
        <p:spPr>
          <a:xfrm>
            <a:off x="1717682" y="2149177"/>
            <a:ext cx="70563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7" name="Google Shape;47;p14"/>
          <p:cNvSpPr txBox="1"/>
          <p:nvPr>
            <p:ph idx="1" type="subTitle"/>
          </p:nvPr>
        </p:nvSpPr>
        <p:spPr>
          <a:xfrm>
            <a:off x="1437850" y="2741727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">
  <p:cSld name="1_Content Slide">
    <p:bg>
      <p:bgPr>
        <a:solidFill>
          <a:schemeClr val="l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/>
          <p:nvPr>
            <p:ph idx="1" type="body"/>
          </p:nvPr>
        </p:nvSpPr>
        <p:spPr>
          <a:xfrm>
            <a:off x="330705" y="979084"/>
            <a:ext cx="8505740" cy="366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50" name="Google Shape;50;p15"/>
          <p:cNvSpPr txBox="1"/>
          <p:nvPr/>
        </p:nvSpPr>
        <p:spPr>
          <a:xfrm>
            <a:off x="3996344" y="4911749"/>
            <a:ext cx="1173733" cy="260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92929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1" name="Google Shape;51;p15"/>
          <p:cNvSpPr txBox="1"/>
          <p:nvPr>
            <p:ph idx="2" type="body"/>
          </p:nvPr>
        </p:nvSpPr>
        <p:spPr>
          <a:xfrm>
            <a:off x="330200" y="444898"/>
            <a:ext cx="6451600" cy="2282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52" name="Google Shape;52;p15"/>
          <p:cNvSpPr/>
          <p:nvPr/>
        </p:nvSpPr>
        <p:spPr>
          <a:xfrm rot="1800000">
            <a:off x="840789" y="-863383"/>
            <a:ext cx="5739209" cy="3309637"/>
          </a:xfrm>
          <a:custGeom>
            <a:rect b="b" l="l" r="r" t="t"/>
            <a:pathLst>
              <a:path extrusionOk="0" h="4412849" w="7652279">
                <a:moveTo>
                  <a:pt x="0" y="4397261"/>
                </a:moveTo>
                <a:lnTo>
                  <a:pt x="7616279" y="0"/>
                </a:lnTo>
                <a:lnTo>
                  <a:pt x="7652279" y="0"/>
                </a:lnTo>
                <a:lnTo>
                  <a:pt x="9000" y="4412849"/>
                </a:lnTo>
                <a:lnTo>
                  <a:pt x="0" y="4397261"/>
                </a:lnTo>
                <a:close/>
              </a:path>
            </a:pathLst>
          </a:custGeom>
          <a:solidFill>
            <a:srgbClr val="565656"/>
          </a:solidFill>
          <a:ln>
            <a:noFill/>
          </a:ln>
        </p:spPr>
        <p:txBody>
          <a:bodyPr anchorCtr="0" anchor="ctr" bIns="67500" lIns="68550" spcFirstLastPara="1" rIns="68550" wrap="square" tIns="67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3" name="Google Shape;53;p15"/>
          <p:cNvSpPr/>
          <p:nvPr/>
        </p:nvSpPr>
        <p:spPr>
          <a:xfrm>
            <a:off x="8330458" y="4692050"/>
            <a:ext cx="813542" cy="278013"/>
          </a:xfrm>
          <a:custGeom>
            <a:rect b="b" l="l" r="r" t="t"/>
            <a:pathLst>
              <a:path extrusionOk="0" h="686693" w="2009452">
                <a:moveTo>
                  <a:pt x="0" y="0"/>
                </a:moveTo>
                <a:lnTo>
                  <a:pt x="2009452" y="0"/>
                </a:lnTo>
                <a:lnTo>
                  <a:pt x="2009452" y="686693"/>
                </a:lnTo>
                <a:lnTo>
                  <a:pt x="396463" y="686693"/>
                </a:lnTo>
                <a:close/>
              </a:path>
            </a:pathLst>
          </a:custGeom>
          <a:solidFill>
            <a:srgbClr val="434645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4" name="Google Shape;54;p15"/>
          <p:cNvSpPr txBox="1"/>
          <p:nvPr>
            <p:ph idx="12" type="sldNum"/>
          </p:nvPr>
        </p:nvSpPr>
        <p:spPr>
          <a:xfrm>
            <a:off x="8639098" y="4732908"/>
            <a:ext cx="393230" cy="260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b="1" i="0" sz="750" u="none" cap="none" strike="noStrik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b="1" i="0" sz="750" u="none" cap="none" strike="noStrik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b="1" i="0" sz="750" u="none" cap="none" strike="noStrik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b="1" i="0" sz="750" u="none" cap="none" strike="noStrik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b="1" i="0" sz="750" u="none" cap="none" strike="noStrik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b="1" i="0" sz="750" u="none" cap="none" strike="noStrik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b="1" i="0" sz="750" u="none" cap="none" strike="noStrik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b="1" i="0" sz="750" u="none" cap="none" strike="noStrik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b="1" i="0" sz="750" u="none" cap="none" strike="noStrik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5" name="Google Shape;55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760599" y="4831681"/>
            <a:ext cx="2524709" cy="98007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/>
          <p:nvPr/>
        </p:nvSpPr>
        <p:spPr>
          <a:xfrm>
            <a:off x="8474725" y="4898066"/>
            <a:ext cx="3522000" cy="253800"/>
          </a:xfrm>
          <a:prstGeom prst="parallelogram">
            <a:avLst>
              <a:gd fmla="val 5932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" name="Google Shape;7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Livvic"/>
              <a:buChar char="●"/>
              <a:defRPr b="0" i="0" sz="1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  <p:pic>
        <p:nvPicPr>
          <p:cNvPr id="9" name="Google Shape;9;p1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509151" y="173080"/>
            <a:ext cx="462734" cy="46273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10"/>
          <p:cNvSpPr/>
          <p:nvPr/>
        </p:nvSpPr>
        <p:spPr>
          <a:xfrm>
            <a:off x="-158950" y="4898066"/>
            <a:ext cx="4730950" cy="295580"/>
          </a:xfrm>
          <a:prstGeom prst="parallelogram">
            <a:avLst>
              <a:gd fmla="val 5932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TechLabs Düsseldorf | MTE #1 ST 2021</a:t>
            </a:r>
            <a:endParaRPr b="0" i="0" sz="1000" u="none" cap="none" strike="noStrik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12" name="Google Shape;12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59596" y="173080"/>
            <a:ext cx="464400" cy="4644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gif"/><Relationship Id="rId4" Type="http://schemas.openxmlformats.org/officeDocument/2006/relationships/image" Target="../media/image2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jpg"/><Relationship Id="rId4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9" Type="http://schemas.openxmlformats.org/officeDocument/2006/relationships/image" Target="../media/image16.png"/><Relationship Id="rId5" Type="http://schemas.openxmlformats.org/officeDocument/2006/relationships/image" Target="../media/image12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25.png"/><Relationship Id="rId5" Type="http://schemas.openxmlformats.org/officeDocument/2006/relationships/image" Target="../media/image22.png"/><Relationship Id="rId6" Type="http://schemas.openxmlformats.org/officeDocument/2006/relationships/image" Target="../media/image20.png"/><Relationship Id="rId7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25.png"/><Relationship Id="rId5" Type="http://schemas.openxmlformats.org/officeDocument/2006/relationships/image" Target="../media/image22.png"/><Relationship Id="rId6" Type="http://schemas.openxmlformats.org/officeDocument/2006/relationships/image" Target="../media/image20.png"/><Relationship Id="rId7" Type="http://schemas.openxmlformats.org/officeDocument/2006/relationships/image" Target="../media/image23.png"/><Relationship Id="rId8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2F5"/>
            </a:gs>
            <a:gs pos="74000">
              <a:srgbClr val="FD98B3"/>
            </a:gs>
            <a:gs pos="83000">
              <a:srgbClr val="FD98B3"/>
            </a:gs>
            <a:gs pos="100000">
              <a:srgbClr val="FEB9CC"/>
            </a:gs>
          </a:gsLst>
          <a:lin ang="5400000" scaled="0"/>
        </a:gra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"/>
          <p:cNvSpPr txBox="1"/>
          <p:nvPr>
            <p:ph type="title"/>
          </p:nvPr>
        </p:nvSpPr>
        <p:spPr>
          <a:xfrm>
            <a:off x="506575" y="1347528"/>
            <a:ext cx="6677995" cy="123107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b="1" lang="en-US">
                <a:latin typeface="Livvic"/>
                <a:ea typeface="Livvic"/>
                <a:cs typeface="Livvic"/>
                <a:sym typeface="Livvic"/>
              </a:rPr>
              <a:t>USED CARS PRICE PREDICTION</a:t>
            </a:r>
            <a:br>
              <a:rPr b="1" lang="en-US">
                <a:latin typeface="Livvic"/>
                <a:ea typeface="Livvic"/>
                <a:cs typeface="Livvic"/>
                <a:sym typeface="Livvic"/>
              </a:rPr>
            </a:br>
            <a:r>
              <a:rPr lang="en-US">
                <a:latin typeface="Livvic"/>
                <a:ea typeface="Livvic"/>
                <a:cs typeface="Livvic"/>
                <a:sym typeface="Livvic"/>
              </a:rPr>
              <a:t>Group 6</a:t>
            </a:r>
            <a:endParaRPr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62" name="Google Shape;62;p1"/>
          <p:cNvSpPr txBox="1"/>
          <p:nvPr/>
        </p:nvSpPr>
        <p:spPr>
          <a:xfrm>
            <a:off x="506575" y="3038117"/>
            <a:ext cx="6448982" cy="11398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Mentors:</a:t>
            </a:r>
            <a:r>
              <a:rPr b="0" i="0" lang="en-US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Patrick Bormann, Robert Kübler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Participants:</a:t>
            </a:r>
            <a:r>
              <a:rPr b="0" i="0" lang="en-US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Adithya, David, Dayo, Server, Giuliana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September 25th, 2021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14564" y="4499662"/>
            <a:ext cx="474724" cy="47472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"/>
          <p:cNvSpPr txBox="1"/>
          <p:nvPr/>
        </p:nvSpPr>
        <p:spPr>
          <a:xfrm>
            <a:off x="861163" y="4610893"/>
            <a:ext cx="7564380" cy="3267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FF004B"/>
                </a:solidFill>
                <a:latin typeface="Trebuchet MS"/>
                <a:ea typeface="Trebuchet MS"/>
                <a:cs typeface="Trebuchet MS"/>
                <a:sym typeface="Trebuchet MS"/>
              </a:rPr>
              <a:t>DATA SCIENCE TRACK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2"/>
          <p:cNvSpPr txBox="1"/>
          <p:nvPr>
            <p:ph type="title"/>
          </p:nvPr>
        </p:nvSpPr>
        <p:spPr>
          <a:xfrm>
            <a:off x="629841" y="273844"/>
            <a:ext cx="7886700" cy="994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Index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7" name="Google Shape;217;p22"/>
          <p:cNvSpPr txBox="1"/>
          <p:nvPr>
            <p:ph idx="2" type="body"/>
          </p:nvPr>
        </p:nvSpPr>
        <p:spPr>
          <a:xfrm>
            <a:off x="629841" y="1340203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3200"/>
              <a:buChar char="•"/>
            </a:pPr>
            <a:r>
              <a:rPr lang="en-US" sz="2400">
                <a:solidFill>
                  <a:srgbClr val="D8D8D8"/>
                </a:solidFill>
                <a:latin typeface="Trebuchet MS"/>
                <a:ea typeface="Trebuchet MS"/>
                <a:cs typeface="Trebuchet MS"/>
                <a:sym typeface="Trebuchet MS"/>
              </a:rPr>
              <a:t>   Data Cleaning &amp; Transformation</a:t>
            </a:r>
            <a:endParaRPr>
              <a:solidFill>
                <a:srgbClr val="D8D8D8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18" name="Google Shape;21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14564" y="4499662"/>
            <a:ext cx="474724" cy="474724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2"/>
          <p:cNvSpPr txBox="1"/>
          <p:nvPr/>
        </p:nvSpPr>
        <p:spPr>
          <a:xfrm>
            <a:off x="861163" y="4610893"/>
            <a:ext cx="7581500" cy="3267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FF004B"/>
                </a:solidFill>
                <a:latin typeface="Trebuchet MS"/>
                <a:ea typeface="Trebuchet MS"/>
                <a:cs typeface="Trebuchet MS"/>
                <a:sym typeface="Trebuchet MS"/>
              </a:rPr>
              <a:t>DATA SCIENCE TRACK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2"/>
          <p:cNvSpPr txBox="1"/>
          <p:nvPr/>
        </p:nvSpPr>
        <p:spPr>
          <a:xfrm>
            <a:off x="629841" y="1792376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3200"/>
              <a:buFont typeface="Livvic"/>
              <a:buChar char="•"/>
            </a:pPr>
            <a:r>
              <a:rPr b="0" i="0" lang="en-US" sz="2400" u="none" cap="none" strike="noStrike">
                <a:solidFill>
                  <a:srgbClr val="D8D8D8"/>
                </a:solidFill>
                <a:latin typeface="Trebuchet MS"/>
                <a:ea typeface="Trebuchet MS"/>
                <a:cs typeface="Trebuchet MS"/>
                <a:sym typeface="Trebuchet MS"/>
              </a:rPr>
              <a:t>   Data Analysis &amp; Exploration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2"/>
          <p:cNvSpPr txBox="1"/>
          <p:nvPr/>
        </p:nvSpPr>
        <p:spPr>
          <a:xfrm>
            <a:off x="629841" y="2244549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vvic"/>
              <a:buChar char="•"/>
            </a:pPr>
            <a:r>
              <a:rPr b="0" i="0" lang="en-US" sz="2400" u="none" cap="none" strike="noStrike">
                <a:solidFill>
                  <a:srgbClr val="464646"/>
                </a:solidFill>
                <a:latin typeface="Trebuchet MS"/>
                <a:ea typeface="Trebuchet MS"/>
                <a:cs typeface="Trebuchet MS"/>
                <a:sym typeface="Trebuchet MS"/>
              </a:rPr>
              <a:t>   Modeling &amp; Results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2"/>
          <p:cNvSpPr txBox="1"/>
          <p:nvPr/>
        </p:nvSpPr>
        <p:spPr>
          <a:xfrm>
            <a:off x="629841" y="2696722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vvic"/>
              <a:buChar char="•"/>
            </a:pPr>
            <a:r>
              <a:rPr b="0" i="0" lang="en-US" sz="2400" u="none" cap="none" strike="noStrike">
                <a:solidFill>
                  <a:srgbClr val="464646"/>
                </a:solidFill>
                <a:latin typeface="Trebuchet MS"/>
                <a:ea typeface="Trebuchet MS"/>
                <a:cs typeface="Trebuchet MS"/>
                <a:sym typeface="Trebuchet MS"/>
              </a:rPr>
              <a:t>   Summary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2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US"/>
              <a:t>7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/>
          <p:nvPr>
            <p:ph type="title"/>
          </p:nvPr>
        </p:nvSpPr>
        <p:spPr>
          <a:xfrm>
            <a:off x="0" y="0"/>
            <a:ext cx="7886700" cy="578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Modeling &amp; Results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0" name="Google Shape;230;p23"/>
          <p:cNvSpPr txBox="1"/>
          <p:nvPr/>
        </p:nvSpPr>
        <p:spPr>
          <a:xfrm>
            <a:off x="2383218" y="910318"/>
            <a:ext cx="3221715" cy="1000213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spAutoFit/>
          </a:bodyPr>
          <a:lstStyle/>
          <a:p>
            <a:pPr indent="0" lvl="0" marL="104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Predict Selling Price (Target variable) based on the provided features, e.g.: Odometer reading, year manufactured, etc. (Independent variables)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3"/>
          <p:cNvSpPr txBox="1"/>
          <p:nvPr/>
        </p:nvSpPr>
        <p:spPr>
          <a:xfrm>
            <a:off x="8763734" y="4910137"/>
            <a:ext cx="3084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8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2" name="Google Shape;23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9564" y="3044091"/>
            <a:ext cx="4004170" cy="1681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21004" y="654894"/>
            <a:ext cx="3096930" cy="2322698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3"/>
          <p:cNvSpPr/>
          <p:nvPr/>
        </p:nvSpPr>
        <p:spPr>
          <a:xfrm>
            <a:off x="803820" y="863369"/>
            <a:ext cx="1094115" cy="109411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GOAL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3"/>
          <p:cNvSpPr/>
          <p:nvPr/>
        </p:nvSpPr>
        <p:spPr>
          <a:xfrm>
            <a:off x="803820" y="2272606"/>
            <a:ext cx="1094115" cy="1094115"/>
          </a:xfrm>
          <a:prstGeom prst="ellipse">
            <a:avLst/>
          </a:prstGeom>
          <a:solidFill>
            <a:srgbClr val="D5D5EA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Analytical Approach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3"/>
          <p:cNvSpPr/>
          <p:nvPr/>
        </p:nvSpPr>
        <p:spPr>
          <a:xfrm>
            <a:off x="803820" y="3681844"/>
            <a:ext cx="1094115" cy="1094115"/>
          </a:xfrm>
          <a:prstGeom prst="ellipse">
            <a:avLst/>
          </a:prstGeom>
          <a:solidFill>
            <a:srgbClr val="D5D5EA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Models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Trained</a:t>
            </a:r>
            <a:endParaRPr b="0" i="0" sz="1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7" name="Google Shape;237;p23"/>
          <p:cNvSpPr txBox="1"/>
          <p:nvPr/>
        </p:nvSpPr>
        <p:spPr>
          <a:xfrm>
            <a:off x="2383218" y="2498402"/>
            <a:ext cx="3221715" cy="569326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spAutoFit/>
          </a:bodyPr>
          <a:lstStyle/>
          <a:p>
            <a:pPr indent="-342900" lvl="0" marL="4476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Supervised Machine Learning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476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Regression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3"/>
          <p:cNvSpPr txBox="1"/>
          <p:nvPr/>
        </p:nvSpPr>
        <p:spPr>
          <a:xfrm>
            <a:off x="2383218" y="3836516"/>
            <a:ext cx="2502048" cy="78477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spAutoFit/>
          </a:bodyPr>
          <a:lstStyle/>
          <a:p>
            <a:pPr indent="-342900" lvl="0" marL="4476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Linear Regression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476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Decision Trees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476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Random Forest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3"/>
          <p:cNvSpPr/>
          <p:nvPr/>
        </p:nvSpPr>
        <p:spPr>
          <a:xfrm>
            <a:off x="2110234" y="1089165"/>
            <a:ext cx="161365" cy="642521"/>
          </a:xfrm>
          <a:prstGeom prst="chevron">
            <a:avLst>
              <a:gd fmla="val 50000" name="adj"/>
            </a:avLst>
          </a:prstGeom>
          <a:solidFill>
            <a:srgbClr val="FC769B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3"/>
          <p:cNvSpPr/>
          <p:nvPr/>
        </p:nvSpPr>
        <p:spPr>
          <a:xfrm>
            <a:off x="2110234" y="2498402"/>
            <a:ext cx="161365" cy="642521"/>
          </a:xfrm>
          <a:prstGeom prst="chevron">
            <a:avLst>
              <a:gd fmla="val 50000" name="adj"/>
            </a:avLst>
          </a:prstGeom>
          <a:solidFill>
            <a:srgbClr val="D8D8D8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3"/>
          <p:cNvSpPr/>
          <p:nvPr/>
        </p:nvSpPr>
        <p:spPr>
          <a:xfrm>
            <a:off x="2110234" y="3907640"/>
            <a:ext cx="161365" cy="642521"/>
          </a:xfrm>
          <a:prstGeom prst="chevron">
            <a:avLst>
              <a:gd fmla="val 50000" name="adj"/>
            </a:avLst>
          </a:prstGeom>
          <a:solidFill>
            <a:srgbClr val="D8D8D8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3"/>
          <p:cNvSpPr txBox="1"/>
          <p:nvPr/>
        </p:nvSpPr>
        <p:spPr>
          <a:xfrm>
            <a:off x="6086998" y="628499"/>
            <a:ext cx="2502048" cy="323105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spAutoFit/>
          </a:bodyPr>
          <a:lstStyle/>
          <a:p>
            <a:pPr indent="0" lvl="0" marL="104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en-US" sz="1200" u="none" cap="none" strike="noStrike">
                <a:solidFill>
                  <a:srgbClr val="343434"/>
                </a:solidFill>
                <a:latin typeface="Calibri"/>
                <a:ea typeface="Calibri"/>
                <a:cs typeface="Calibri"/>
                <a:sym typeface="Calibri"/>
              </a:rPr>
              <a:t>Linear Regression</a:t>
            </a:r>
            <a:endParaRPr b="0" i="1" sz="1200" u="none" cap="none" strike="noStrike">
              <a:solidFill>
                <a:srgbClr val="3434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3"/>
          <p:cNvSpPr txBox="1"/>
          <p:nvPr/>
        </p:nvSpPr>
        <p:spPr>
          <a:xfrm>
            <a:off x="4631011" y="2934717"/>
            <a:ext cx="2502048" cy="323105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spAutoFit/>
          </a:bodyPr>
          <a:lstStyle/>
          <a:p>
            <a:pPr indent="0" lvl="0" marL="104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en-US" sz="1200" u="none" cap="none" strike="noStrike">
                <a:solidFill>
                  <a:srgbClr val="343434"/>
                </a:solidFill>
                <a:latin typeface="Calibri"/>
                <a:ea typeface="Calibri"/>
                <a:cs typeface="Calibri"/>
                <a:sym typeface="Calibri"/>
              </a:rPr>
              <a:t>Random Forest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3"/>
          <p:cNvSpPr txBox="1"/>
          <p:nvPr/>
        </p:nvSpPr>
        <p:spPr>
          <a:xfrm>
            <a:off x="4631011" y="4120455"/>
            <a:ext cx="1455987" cy="323105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spAutoFit/>
          </a:bodyPr>
          <a:lstStyle/>
          <a:p>
            <a:pPr indent="0" lvl="0" marL="10477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en-US" sz="1200" u="none" cap="none" strike="noStrike">
                <a:solidFill>
                  <a:srgbClr val="343434"/>
                </a:solidFill>
                <a:latin typeface="Calibri"/>
                <a:ea typeface="Calibri"/>
                <a:cs typeface="Calibri"/>
                <a:sym typeface="Calibri"/>
              </a:rPr>
              <a:t>(Decision Tree)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4"/>
          <p:cNvSpPr txBox="1"/>
          <p:nvPr/>
        </p:nvSpPr>
        <p:spPr>
          <a:xfrm>
            <a:off x="8763734" y="4910137"/>
            <a:ext cx="3084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9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51" name="Google Shape;251;p24"/>
          <p:cNvGraphicFramePr/>
          <p:nvPr/>
        </p:nvGraphicFramePr>
        <p:xfrm>
          <a:off x="620203" y="9541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{EC26812B-3F7E-484E-8573-962F7845059F}</a:tableStyleId>
              </a:tblPr>
              <a:tblGrid>
                <a:gridCol w="1745300"/>
                <a:gridCol w="1475950"/>
                <a:gridCol w="1475950"/>
                <a:gridCol w="1475950"/>
                <a:gridCol w="1475950"/>
              </a:tblGrid>
              <a:tr h="508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Model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2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lt1"/>
                          </a:solidFill>
                        </a:rPr>
                        <a:t>  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4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RMSE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R2 Score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RMSE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R2 Score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3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1) Linear Regression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9678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0.54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9260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0.57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3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2) Decision Tree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1937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0.98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7914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0.68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3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/>
                        <a:t>3) Random Forest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3166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0.95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6763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0.77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52" name="Google Shape;252;p24"/>
          <p:cNvSpPr txBox="1"/>
          <p:nvPr/>
        </p:nvSpPr>
        <p:spPr>
          <a:xfrm>
            <a:off x="6015451" y="1073819"/>
            <a:ext cx="154325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Test Data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4"/>
          <p:cNvSpPr txBox="1"/>
          <p:nvPr/>
        </p:nvSpPr>
        <p:spPr>
          <a:xfrm>
            <a:off x="3060550" y="1073819"/>
            <a:ext cx="154325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Training Data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4"/>
          <p:cNvSpPr/>
          <p:nvPr/>
        </p:nvSpPr>
        <p:spPr>
          <a:xfrm>
            <a:off x="587228" y="3593851"/>
            <a:ext cx="7649100" cy="779100"/>
          </a:xfrm>
          <a:prstGeom prst="rect">
            <a:avLst/>
          </a:prstGeom>
          <a:noFill/>
          <a:ln cap="flat" cmpd="sng" w="5715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4"/>
          <p:cNvSpPr txBox="1"/>
          <p:nvPr>
            <p:ph type="title"/>
          </p:nvPr>
        </p:nvSpPr>
        <p:spPr>
          <a:xfrm>
            <a:off x="0" y="0"/>
            <a:ext cx="7886700" cy="578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Modeling &amp; Results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"/>
          <p:cNvSpPr txBox="1"/>
          <p:nvPr>
            <p:ph type="title"/>
          </p:nvPr>
        </p:nvSpPr>
        <p:spPr>
          <a:xfrm>
            <a:off x="0" y="0"/>
            <a:ext cx="7886700" cy="578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Modeling &amp; Results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2" name="Google Shape;262;p25"/>
          <p:cNvSpPr txBox="1"/>
          <p:nvPr/>
        </p:nvSpPr>
        <p:spPr>
          <a:xfrm>
            <a:off x="52877" y="836200"/>
            <a:ext cx="29019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spAutoFit/>
          </a:bodyPr>
          <a:lstStyle/>
          <a:p>
            <a:pPr indent="-2857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✔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Random forest model seems to fit well to the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Advantages: Accurate and also fits well to non linear data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Disadvantages: cannot be interpreted easily, overfitting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4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5"/>
          <p:cNvSpPr txBox="1"/>
          <p:nvPr/>
        </p:nvSpPr>
        <p:spPr>
          <a:xfrm>
            <a:off x="8763734" y="4910137"/>
            <a:ext cx="3084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5504" y="1516263"/>
            <a:ext cx="5123589" cy="3089746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5"/>
          <p:cNvSpPr txBox="1"/>
          <p:nvPr/>
        </p:nvSpPr>
        <p:spPr>
          <a:xfrm>
            <a:off x="129084" y="3449375"/>
            <a:ext cx="4006498" cy="11695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04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US" sz="1400" u="sng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Hyper-parameter tuning: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4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sng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104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🡪   R2 Score before: 0.77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4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🡪   R2 Score after: 0.77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5"/>
          <p:cNvSpPr txBox="1"/>
          <p:nvPr/>
        </p:nvSpPr>
        <p:spPr>
          <a:xfrm>
            <a:off x="5072365" y="1225052"/>
            <a:ext cx="388279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Important features chosen by Random Forest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8"/>
          <p:cNvSpPr txBox="1"/>
          <p:nvPr>
            <p:ph type="title"/>
          </p:nvPr>
        </p:nvSpPr>
        <p:spPr>
          <a:xfrm>
            <a:off x="0" y="0"/>
            <a:ext cx="7886700" cy="578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Summary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3" name="Google Shape;273;p8"/>
          <p:cNvSpPr txBox="1"/>
          <p:nvPr/>
        </p:nvSpPr>
        <p:spPr>
          <a:xfrm>
            <a:off x="8763734" y="4910137"/>
            <a:ext cx="3084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11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8"/>
          <p:cNvSpPr txBox="1"/>
          <p:nvPr/>
        </p:nvSpPr>
        <p:spPr>
          <a:xfrm>
            <a:off x="171221" y="972823"/>
            <a:ext cx="8801700" cy="3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spAutoFit/>
          </a:bodyPr>
          <a:lstStyle/>
          <a:p>
            <a:pPr indent="-2857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Main Problem </a:t>
            </a: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🡪  How to estimate the price of used cars? 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68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Why</a:t>
            </a: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🡪 Buyer-Seller different 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ideal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price-points</a:t>
            </a:r>
            <a:endParaRPr/>
          </a:p>
          <a:p>
            <a:pPr indent="-1968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🡪 A predictive tool that can make </a:t>
            </a:r>
            <a:endParaRPr/>
          </a:p>
          <a:p>
            <a:pPr indent="0" lvl="0" marL="104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the decision-process easier for both parties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68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68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6850" lvl="0" marL="390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4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mium Vector | Rich happy smiling woman character buying car and seller  manager man giving key to her transportation sale retail isolated vector  illustration" id="275" name="Google Shape;27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0007" y="2353103"/>
            <a:ext cx="2917384" cy="2264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65857" y="2103421"/>
            <a:ext cx="631859" cy="631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2" name="Google Shape;282;p9"/>
          <p:cNvSpPr txBox="1"/>
          <p:nvPr>
            <p:ph type="title"/>
          </p:nvPr>
        </p:nvSpPr>
        <p:spPr>
          <a:xfrm>
            <a:off x="481475" y="2651222"/>
            <a:ext cx="7056300" cy="7078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THANK YOU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3" name="Google Shape;283;p9"/>
          <p:cNvSpPr txBox="1"/>
          <p:nvPr>
            <p:ph idx="1" type="subTitle"/>
          </p:nvPr>
        </p:nvSpPr>
        <p:spPr>
          <a:xfrm>
            <a:off x="517775" y="3243675"/>
            <a:ext cx="7328700" cy="5031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Group 6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629841" y="273844"/>
            <a:ext cx="7886700" cy="994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Index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1" name="Google Shape;71;p20"/>
          <p:cNvSpPr txBox="1"/>
          <p:nvPr>
            <p:ph idx="2" type="body"/>
          </p:nvPr>
        </p:nvSpPr>
        <p:spPr>
          <a:xfrm>
            <a:off x="629841" y="1340203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2400">
                <a:latin typeface="Trebuchet MS"/>
                <a:ea typeface="Trebuchet MS"/>
                <a:cs typeface="Trebuchet MS"/>
                <a:sym typeface="Trebuchet MS"/>
              </a:rPr>
              <a:t>   Data Cleaning &amp; Transformation</a:t>
            </a:r>
            <a:endParaRPr>
              <a:solidFill>
                <a:srgbClr val="D8D8D8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2" name="Google Shape;7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14564" y="4499662"/>
            <a:ext cx="474724" cy="47472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0"/>
          <p:cNvSpPr txBox="1"/>
          <p:nvPr/>
        </p:nvSpPr>
        <p:spPr>
          <a:xfrm>
            <a:off x="861163" y="4610893"/>
            <a:ext cx="7581500" cy="3267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FF004B"/>
                </a:solidFill>
                <a:latin typeface="Trebuchet MS"/>
                <a:ea typeface="Trebuchet MS"/>
                <a:cs typeface="Trebuchet MS"/>
                <a:sym typeface="Trebuchet MS"/>
              </a:rPr>
              <a:t>DATA SCIENCE TRACK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0"/>
          <p:cNvSpPr txBox="1"/>
          <p:nvPr/>
        </p:nvSpPr>
        <p:spPr>
          <a:xfrm>
            <a:off x="629841" y="1792376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vvic"/>
              <a:buChar char="•"/>
            </a:pPr>
            <a:r>
              <a:rPr b="0" i="0" lang="en-US" sz="2400" u="none" cap="none" strike="noStrike">
                <a:solidFill>
                  <a:srgbClr val="464646"/>
                </a:solidFill>
                <a:latin typeface="Trebuchet MS"/>
                <a:ea typeface="Trebuchet MS"/>
                <a:cs typeface="Trebuchet MS"/>
                <a:sym typeface="Trebuchet MS"/>
              </a:rPr>
              <a:t>   Data Analysis &amp; Exploration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0"/>
          <p:cNvSpPr txBox="1"/>
          <p:nvPr/>
        </p:nvSpPr>
        <p:spPr>
          <a:xfrm>
            <a:off x="629841" y="2244549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vvic"/>
              <a:buChar char="•"/>
            </a:pPr>
            <a:r>
              <a:rPr b="0" i="0" lang="en-US" sz="2400" u="none" cap="none" strike="noStrike">
                <a:solidFill>
                  <a:srgbClr val="464646"/>
                </a:solidFill>
                <a:latin typeface="Trebuchet MS"/>
                <a:ea typeface="Trebuchet MS"/>
                <a:cs typeface="Trebuchet MS"/>
                <a:sym typeface="Trebuchet MS"/>
              </a:rPr>
              <a:t>   Modeling &amp; Results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0"/>
          <p:cNvSpPr txBox="1"/>
          <p:nvPr/>
        </p:nvSpPr>
        <p:spPr>
          <a:xfrm>
            <a:off x="629841" y="2696722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vvic"/>
              <a:buChar char="•"/>
            </a:pPr>
            <a:r>
              <a:rPr b="0" i="0" lang="en-US" sz="2400" u="none" cap="none" strike="noStrike">
                <a:solidFill>
                  <a:srgbClr val="464646"/>
                </a:solidFill>
                <a:latin typeface="Trebuchet MS"/>
                <a:ea typeface="Trebuchet MS"/>
                <a:cs typeface="Trebuchet MS"/>
                <a:sym typeface="Trebuchet MS"/>
              </a:rPr>
              <a:t>   Summary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>
            <a:off x="629841" y="273844"/>
            <a:ext cx="7886700" cy="994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Index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3" name="Google Shape;83;p21"/>
          <p:cNvSpPr txBox="1"/>
          <p:nvPr>
            <p:ph idx="2" type="body"/>
          </p:nvPr>
        </p:nvSpPr>
        <p:spPr>
          <a:xfrm>
            <a:off x="629841" y="1340203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2400">
                <a:latin typeface="Trebuchet MS"/>
                <a:ea typeface="Trebuchet MS"/>
                <a:cs typeface="Trebuchet MS"/>
                <a:sym typeface="Trebuchet MS"/>
              </a:rPr>
              <a:t>   Data Cleaning &amp; Transformation</a:t>
            </a:r>
            <a:endParaRPr>
              <a:solidFill>
                <a:srgbClr val="D8D8D8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84" name="Google Shape;8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14564" y="4499662"/>
            <a:ext cx="474724" cy="47472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1"/>
          <p:cNvSpPr txBox="1"/>
          <p:nvPr/>
        </p:nvSpPr>
        <p:spPr>
          <a:xfrm>
            <a:off x="861163" y="4610893"/>
            <a:ext cx="7581500" cy="3267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FF004B"/>
                </a:solidFill>
                <a:latin typeface="Trebuchet MS"/>
                <a:ea typeface="Trebuchet MS"/>
                <a:cs typeface="Trebuchet MS"/>
                <a:sym typeface="Trebuchet MS"/>
              </a:rPr>
              <a:t>DATA SCIENCE TRACK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1"/>
          <p:cNvSpPr txBox="1"/>
          <p:nvPr/>
        </p:nvSpPr>
        <p:spPr>
          <a:xfrm>
            <a:off x="629841" y="1792376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vvic"/>
              <a:buChar char="•"/>
            </a:pPr>
            <a:r>
              <a:rPr b="0" i="0" lang="en-US" sz="2400" u="none" cap="none" strike="noStrike">
                <a:solidFill>
                  <a:srgbClr val="464646"/>
                </a:solidFill>
                <a:latin typeface="Trebuchet MS"/>
                <a:ea typeface="Trebuchet MS"/>
                <a:cs typeface="Trebuchet MS"/>
                <a:sym typeface="Trebuchet MS"/>
              </a:rPr>
              <a:t>   Data Analysis &amp; Exploration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1"/>
          <p:cNvSpPr txBox="1"/>
          <p:nvPr/>
        </p:nvSpPr>
        <p:spPr>
          <a:xfrm>
            <a:off x="629841" y="2244549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3200"/>
              <a:buFont typeface="Livvic"/>
              <a:buChar char="•"/>
            </a:pPr>
            <a:r>
              <a:rPr b="0" i="0" lang="en-US" sz="2400" u="none" cap="none" strike="noStrike">
                <a:solidFill>
                  <a:srgbClr val="D8D8D8"/>
                </a:solidFill>
                <a:latin typeface="Trebuchet MS"/>
                <a:ea typeface="Trebuchet MS"/>
                <a:cs typeface="Trebuchet MS"/>
                <a:sym typeface="Trebuchet MS"/>
              </a:rPr>
              <a:t>   Modeling &amp; Results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1"/>
          <p:cNvSpPr txBox="1"/>
          <p:nvPr/>
        </p:nvSpPr>
        <p:spPr>
          <a:xfrm>
            <a:off x="629841" y="2696722"/>
            <a:ext cx="7581500" cy="368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 lnSpcReduction="10000"/>
          </a:bodyPr>
          <a:lstStyle/>
          <a:p>
            <a:pPr indent="-20320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3200"/>
              <a:buFont typeface="Livvic"/>
              <a:buChar char="•"/>
            </a:pPr>
            <a:r>
              <a:rPr b="0" i="0" lang="en-US" sz="2400" u="none" cap="none" strike="noStrike">
                <a:solidFill>
                  <a:srgbClr val="D8D8D8"/>
                </a:solidFill>
                <a:latin typeface="Trebuchet MS"/>
                <a:ea typeface="Trebuchet MS"/>
                <a:cs typeface="Trebuchet MS"/>
                <a:sym typeface="Trebuchet MS"/>
              </a:rPr>
              <a:t>   Summary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"/>
          <p:cNvSpPr txBox="1"/>
          <p:nvPr>
            <p:ph type="title"/>
          </p:nvPr>
        </p:nvSpPr>
        <p:spPr>
          <a:xfrm>
            <a:off x="0" y="0"/>
            <a:ext cx="7886700" cy="578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Data Cleaning &amp; Transformation 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459892" y="826834"/>
            <a:ext cx="1541033" cy="23080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SOURCE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9042" y="1320085"/>
            <a:ext cx="482424" cy="48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9040" y="2232341"/>
            <a:ext cx="482424" cy="476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9040" y="3138669"/>
            <a:ext cx="482424" cy="476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9041" y="4044997"/>
            <a:ext cx="482424" cy="47677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3"/>
          <p:cNvSpPr txBox="1"/>
          <p:nvPr/>
        </p:nvSpPr>
        <p:spPr>
          <a:xfrm>
            <a:off x="1017601" y="1366472"/>
            <a:ext cx="1217380" cy="39238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Craiglist.com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1017601" y="2275164"/>
            <a:ext cx="1548178" cy="39238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India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CarDheko.com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1017601" y="3183856"/>
            <a:ext cx="1548178" cy="39238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Germany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AutoScout24.com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"/>
          <p:cNvSpPr txBox="1"/>
          <p:nvPr/>
        </p:nvSpPr>
        <p:spPr>
          <a:xfrm>
            <a:off x="1017601" y="4092548"/>
            <a:ext cx="1217380" cy="39238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Belarus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Web various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3"/>
          <p:cNvSpPr/>
          <p:nvPr/>
        </p:nvSpPr>
        <p:spPr>
          <a:xfrm>
            <a:off x="2149020" y="1267146"/>
            <a:ext cx="161365" cy="642521"/>
          </a:xfrm>
          <a:prstGeom prst="chevron">
            <a:avLst>
              <a:gd fmla="val 50000" name="adj"/>
            </a:avLst>
          </a:prstGeom>
          <a:solidFill>
            <a:srgbClr val="D8D8D8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2149020" y="2184758"/>
            <a:ext cx="161365" cy="642521"/>
          </a:xfrm>
          <a:prstGeom prst="chevron">
            <a:avLst>
              <a:gd fmla="val 50000" name="adj"/>
            </a:avLst>
          </a:prstGeom>
          <a:solidFill>
            <a:srgbClr val="D8D8D8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/>
          <p:nvPr/>
        </p:nvSpPr>
        <p:spPr>
          <a:xfrm>
            <a:off x="2149020" y="3076813"/>
            <a:ext cx="161365" cy="642521"/>
          </a:xfrm>
          <a:prstGeom prst="chevron">
            <a:avLst>
              <a:gd fmla="val 50000" name="adj"/>
            </a:avLst>
          </a:prstGeom>
          <a:solidFill>
            <a:srgbClr val="D8D8D8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2149020" y="3888667"/>
            <a:ext cx="161365" cy="642521"/>
          </a:xfrm>
          <a:prstGeom prst="chevron">
            <a:avLst>
              <a:gd fmla="val 50000" name="adj"/>
            </a:avLst>
          </a:prstGeom>
          <a:solidFill>
            <a:srgbClr val="D8D8D8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/>
          <p:nvPr/>
        </p:nvSpPr>
        <p:spPr>
          <a:xfrm>
            <a:off x="7321925" y="1320085"/>
            <a:ext cx="1371600" cy="3398059"/>
          </a:xfrm>
          <a:prstGeom prst="can">
            <a:avLst>
              <a:gd fmla="val 25000" name="adj"/>
            </a:avLst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7321925" y="826834"/>
            <a:ext cx="1371600" cy="23080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EXPORT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3"/>
          <p:cNvSpPr/>
          <p:nvPr/>
        </p:nvSpPr>
        <p:spPr>
          <a:xfrm>
            <a:off x="6910444" y="2541335"/>
            <a:ext cx="161365" cy="642521"/>
          </a:xfrm>
          <a:prstGeom prst="chevron">
            <a:avLst>
              <a:gd fmla="val 50000" name="adj"/>
            </a:avLst>
          </a:prstGeom>
          <a:solidFill>
            <a:srgbClr val="D8D8D8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-200025" lvl="0" marL="28575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Noto Sans Symbols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7427734" y="1827107"/>
            <a:ext cx="1086353" cy="5539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Shape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407,552 rows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 8 columns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3"/>
          <p:cNvSpPr txBox="1"/>
          <p:nvPr/>
        </p:nvSpPr>
        <p:spPr>
          <a:xfrm>
            <a:off x="7427734" y="2505192"/>
            <a:ext cx="1086353" cy="5539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3,260,416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observations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3"/>
          <p:cNvSpPr txBox="1"/>
          <p:nvPr/>
        </p:nvSpPr>
        <p:spPr>
          <a:xfrm>
            <a:off x="7427734" y="3183278"/>
            <a:ext cx="1225350" cy="13618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Columns 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 Manufacturer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 Year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 Odometer (KM)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 Gear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  Fuel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6.  Country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  Price (USD)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2263337" y="826834"/>
            <a:ext cx="4647107" cy="23080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 DATA TRANSFORMATION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15895" y="1621193"/>
            <a:ext cx="1765724" cy="1270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27770" y="1621193"/>
            <a:ext cx="1763447" cy="126852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"/>
          <p:cNvSpPr/>
          <p:nvPr/>
        </p:nvSpPr>
        <p:spPr>
          <a:xfrm>
            <a:off x="4558336" y="2080259"/>
            <a:ext cx="161365" cy="225200"/>
          </a:xfrm>
          <a:prstGeom prst="chevron">
            <a:avLst>
              <a:gd fmla="val 50000" name="adj"/>
            </a:avLst>
          </a:prstGeom>
          <a:solidFill>
            <a:srgbClr val="7F7F7F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-200025" lvl="0" marL="37147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Noto Sans Symbols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3"/>
          <p:cNvSpPr txBox="1"/>
          <p:nvPr/>
        </p:nvSpPr>
        <p:spPr>
          <a:xfrm>
            <a:off x="2842077" y="1307362"/>
            <a:ext cx="4280618" cy="23080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Outliers</a:t>
            </a: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(Price, Odometer) - detect &amp; remove, when applicable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2842077" y="2956909"/>
            <a:ext cx="3649141" cy="39238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Column</a:t>
            </a: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drop unnecessary or redundant columns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- harmonize column names across al datasets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7468076" y="1378715"/>
            <a:ext cx="1093406" cy="23080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FINAL DATASET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3"/>
          <p:cNvSpPr txBox="1"/>
          <p:nvPr/>
        </p:nvSpPr>
        <p:spPr>
          <a:xfrm>
            <a:off x="205203" y="1421667"/>
            <a:ext cx="335374" cy="27696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"/>
          <p:cNvSpPr txBox="1"/>
          <p:nvPr/>
        </p:nvSpPr>
        <p:spPr>
          <a:xfrm>
            <a:off x="205203" y="2330095"/>
            <a:ext cx="335374" cy="27696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3"/>
          <p:cNvSpPr txBox="1"/>
          <p:nvPr/>
        </p:nvSpPr>
        <p:spPr>
          <a:xfrm>
            <a:off x="205203" y="3238522"/>
            <a:ext cx="335374" cy="27696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3"/>
          <p:cNvSpPr txBox="1"/>
          <p:nvPr/>
        </p:nvSpPr>
        <p:spPr>
          <a:xfrm>
            <a:off x="205203" y="4146950"/>
            <a:ext cx="335374" cy="27696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0" i="0" sz="10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3"/>
          <p:cNvSpPr txBox="1"/>
          <p:nvPr/>
        </p:nvSpPr>
        <p:spPr>
          <a:xfrm>
            <a:off x="2842077" y="3445702"/>
            <a:ext cx="3649141" cy="23080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Null values </a:t>
            </a: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replace or drop, when applicable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3"/>
          <p:cNvSpPr txBox="1"/>
          <p:nvPr/>
        </p:nvSpPr>
        <p:spPr>
          <a:xfrm>
            <a:off x="2842077" y="3772912"/>
            <a:ext cx="3649141" cy="23080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types </a:t>
            </a: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change data types to align with values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3"/>
          <p:cNvSpPr txBox="1"/>
          <p:nvPr/>
        </p:nvSpPr>
        <p:spPr>
          <a:xfrm>
            <a:off x="2842075" y="4100122"/>
            <a:ext cx="3815399" cy="39238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unit </a:t>
            </a: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harmonize units across all datasets (i.e. odometer in KM, price in USD)</a:t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3"/>
          <p:cNvSpPr txBox="1"/>
          <p:nvPr/>
        </p:nvSpPr>
        <p:spPr>
          <a:xfrm>
            <a:off x="8763734" y="4888370"/>
            <a:ext cx="308517" cy="3267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9" name="Google Shape;129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4533" y="1183658"/>
            <a:ext cx="221463" cy="22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08744" y="2065315"/>
            <a:ext cx="293040" cy="29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37657" y="3018549"/>
            <a:ext cx="235214" cy="235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33147" y="3913958"/>
            <a:ext cx="244235" cy="2442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US"/>
              <a:t>2</a:t>
            </a:r>
            <a:endParaRPr/>
          </a:p>
        </p:txBody>
      </p:sp>
      <p:sp>
        <p:nvSpPr>
          <p:cNvPr id="138" name="Google Shape;138;p2"/>
          <p:cNvSpPr txBox="1"/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EDA</a:t>
            </a:r>
            <a:endParaRPr/>
          </a:p>
        </p:txBody>
      </p:sp>
      <p:sp>
        <p:nvSpPr>
          <p:cNvPr id="139" name="Google Shape;139;p2"/>
          <p:cNvSpPr txBox="1"/>
          <p:nvPr>
            <p:ph idx="1" type="subTitle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Main insights</a:t>
            </a:r>
            <a:endParaRPr/>
          </a:p>
        </p:txBody>
      </p:sp>
      <p:sp>
        <p:nvSpPr>
          <p:cNvPr id="140" name="Google Shape;140;p2"/>
          <p:cNvSpPr txBox="1"/>
          <p:nvPr/>
        </p:nvSpPr>
        <p:spPr>
          <a:xfrm>
            <a:off x="311700" y="905806"/>
            <a:ext cx="8117925" cy="39491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Datasets from 4 different countries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107 different manufacturer/brands</a:t>
            </a:r>
            <a:endParaRPr b="0" i="0" sz="1600" u="none" cap="none" strike="noStrike">
              <a:solidFill>
                <a:srgbClr val="464646"/>
              </a:solidFill>
              <a:latin typeface="Livvic"/>
              <a:ea typeface="Livvic"/>
              <a:cs typeface="Livvic"/>
              <a:sym typeface="Livvic"/>
            </a:endParaRPr>
          </a:p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Most cars have an „automatic“ gear (~ 280.000)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But only ~2.000 used electric cars are offered</a:t>
            </a:r>
            <a:endParaRPr b="0" i="0" sz="1600" u="none" cap="none" strike="noStrike">
              <a:solidFill>
                <a:srgbClr val="464646"/>
              </a:solidFill>
              <a:latin typeface="Livvic"/>
              <a:ea typeface="Livvic"/>
              <a:cs typeface="Livvic"/>
              <a:sym typeface="Livvic"/>
            </a:endParaRPr>
          </a:p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Average odometer value in the merged dataset is ~140.000 km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Year of construction of the cars ranges from 1982 to 2021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64646"/>
              </a:solidFill>
              <a:latin typeface="Livvic"/>
              <a:ea typeface="Livvic"/>
              <a:cs typeface="Livvic"/>
              <a:sym typeface="Livvic"/>
            </a:endParaRPr>
          </a:p>
          <a:p>
            <a:pPr indent="-1524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64646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US"/>
              <a:t>3</a:t>
            </a:r>
            <a:endParaRPr/>
          </a:p>
        </p:txBody>
      </p:sp>
      <p:sp>
        <p:nvSpPr>
          <p:cNvPr id="146" name="Google Shape;146;p4"/>
          <p:cNvSpPr txBox="1"/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EDA</a:t>
            </a:r>
            <a:endParaRPr/>
          </a:p>
        </p:txBody>
      </p:sp>
      <p:sp>
        <p:nvSpPr>
          <p:cNvPr id="147" name="Google Shape;147;p4"/>
          <p:cNvSpPr txBox="1"/>
          <p:nvPr>
            <p:ph idx="1" type="subTitle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Example: “Odometer (km)“</a:t>
            </a:r>
            <a:endParaRPr/>
          </a:p>
        </p:txBody>
      </p:sp>
      <p:grpSp>
        <p:nvGrpSpPr>
          <p:cNvPr id="148" name="Google Shape;148;p4"/>
          <p:cNvGrpSpPr/>
          <p:nvPr/>
        </p:nvGrpSpPr>
        <p:grpSpPr>
          <a:xfrm>
            <a:off x="4280294" y="725877"/>
            <a:ext cx="4841934" cy="4248628"/>
            <a:chOff x="174512" y="905807"/>
            <a:chExt cx="4560774" cy="3992498"/>
          </a:xfrm>
        </p:grpSpPr>
        <p:pic>
          <p:nvPicPr>
            <p:cNvPr id="149" name="Google Shape;149;p4"/>
            <p:cNvPicPr preferRelativeResize="0"/>
            <p:nvPr/>
          </p:nvPicPr>
          <p:blipFill rotWithShape="1">
            <a:blip r:embed="rId3">
              <a:alphaModFix/>
            </a:blip>
            <a:srcRect b="0" l="0" r="13319" t="0"/>
            <a:stretch/>
          </p:blipFill>
          <p:spPr>
            <a:xfrm>
              <a:off x="174512" y="905807"/>
              <a:ext cx="4560774" cy="39924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0" name="Google Shape;150;p4"/>
            <p:cNvSpPr txBox="1"/>
            <p:nvPr/>
          </p:nvSpPr>
          <p:spPr>
            <a:xfrm>
              <a:off x="4204371" y="3908360"/>
              <a:ext cx="530915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$17985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" name="Google Shape;151;p4"/>
          <p:cNvSpPr txBox="1"/>
          <p:nvPr/>
        </p:nvSpPr>
        <p:spPr>
          <a:xfrm>
            <a:off x="4613968" y="1337507"/>
            <a:ext cx="4370189" cy="1015663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Pearson Correlation: Odometer ~ Price:   –0,46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🡪 “When odometer value </a:t>
            </a:r>
            <a:r>
              <a:rPr b="1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increases</a:t>
            </a: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, the price will </a:t>
            </a:r>
            <a:r>
              <a:rPr b="1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decrease</a:t>
            </a: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2"/>
                </a:solidFill>
                <a:latin typeface="Livvic"/>
                <a:ea typeface="Livvic"/>
                <a:cs typeface="Livvic"/>
                <a:sym typeface="Livvic"/>
              </a:rPr>
              <a:t>Single Linear Regression:  Price ($) ~ Odometer (km)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2"/>
                </a:solidFill>
                <a:latin typeface="Livvic"/>
                <a:ea typeface="Livvic"/>
                <a:cs typeface="Livvic"/>
                <a:sym typeface="Livvic"/>
              </a:rPr>
              <a:t>- Intercept:		$27.270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2"/>
                </a:solidFill>
                <a:latin typeface="Livvic"/>
                <a:ea typeface="Livvic"/>
                <a:cs typeface="Livvic"/>
                <a:sym typeface="Livvic"/>
              </a:rPr>
              <a:t>- Slope: Odometer (km):	-0,07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2794" y="895080"/>
            <a:ext cx="3952442" cy="306407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4"/>
          <p:cNvSpPr txBox="1"/>
          <p:nvPr/>
        </p:nvSpPr>
        <p:spPr>
          <a:xfrm>
            <a:off x="1536786" y="3970387"/>
            <a:ext cx="2601994" cy="83099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Mean:		140138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Median:		127106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1st Quartile:		   54750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3rd Quartile:		209214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US"/>
              <a:t>4</a:t>
            </a:r>
            <a:endParaRPr/>
          </a:p>
        </p:txBody>
      </p:sp>
      <p:sp>
        <p:nvSpPr>
          <p:cNvPr id="159" name="Google Shape;159;p5"/>
          <p:cNvSpPr txBox="1"/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EDA</a:t>
            </a:r>
            <a:endParaRPr/>
          </a:p>
        </p:txBody>
      </p:sp>
      <p:sp>
        <p:nvSpPr>
          <p:cNvPr id="160" name="Google Shape;160;p5"/>
          <p:cNvSpPr txBox="1"/>
          <p:nvPr>
            <p:ph idx="1" type="subTitle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Example: “Odometer (km)“</a:t>
            </a:r>
            <a:endParaRPr/>
          </a:p>
        </p:txBody>
      </p:sp>
      <p:pic>
        <p:nvPicPr>
          <p:cNvPr id="161" name="Google Shape;16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9763" y="635624"/>
            <a:ext cx="2770314" cy="2086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83369" y="651305"/>
            <a:ext cx="2746945" cy="2086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744453" y="2855416"/>
            <a:ext cx="2782839" cy="2086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6265" y="905807"/>
            <a:ext cx="2249992" cy="457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653753" y="2886778"/>
            <a:ext cx="2776561" cy="2086193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5"/>
          <p:cNvSpPr txBox="1"/>
          <p:nvPr/>
        </p:nvSpPr>
        <p:spPr>
          <a:xfrm>
            <a:off x="157021" y="1533404"/>
            <a:ext cx="2632800" cy="3232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sng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Single Linear Regression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Belarus: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Intercept:		$8.772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Slope: Odometer (km):	   -0,01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32323"/>
              </a:solidFill>
              <a:latin typeface="Livvic"/>
              <a:ea typeface="Livvic"/>
              <a:cs typeface="Livvic"/>
              <a:sym typeface="Livv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Germany:</a:t>
            </a:r>
            <a:endParaRPr b="0" i="0" sz="14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Intercept:		$27.730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Slope: Odometer (km):	   -0,11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32323"/>
              </a:solidFill>
              <a:latin typeface="Livvic"/>
              <a:ea typeface="Livvic"/>
              <a:cs typeface="Livvic"/>
              <a:sym typeface="Livv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India:</a:t>
            </a:r>
            <a:endParaRPr b="0" i="0" sz="14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Intercept:		$11.258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Slope: Odometer (km):	   -0,02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32323"/>
              </a:solidFill>
              <a:latin typeface="Livvic"/>
              <a:ea typeface="Livvic"/>
              <a:cs typeface="Livvic"/>
              <a:sym typeface="Livv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US:</a:t>
            </a:r>
            <a:endParaRPr b="0" i="0" sz="14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Intercept:		$29.820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Slope: Odometer (km):	   -0,07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32323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US"/>
              <a:t>5</a:t>
            </a:r>
            <a:endParaRPr/>
          </a:p>
        </p:txBody>
      </p:sp>
      <p:sp>
        <p:nvSpPr>
          <p:cNvPr id="172" name="Google Shape;172;p6"/>
          <p:cNvSpPr txBox="1"/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EDA</a:t>
            </a:r>
            <a:endParaRPr/>
          </a:p>
        </p:txBody>
      </p:sp>
      <p:sp>
        <p:nvSpPr>
          <p:cNvPr id="173" name="Google Shape;173;p6"/>
          <p:cNvSpPr txBox="1"/>
          <p:nvPr>
            <p:ph idx="1" type="subTitle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Example: “Odometer (km)“</a:t>
            </a:r>
            <a:endParaRPr/>
          </a:p>
        </p:txBody>
      </p:sp>
      <p:pic>
        <p:nvPicPr>
          <p:cNvPr id="174" name="Google Shape;174;p6"/>
          <p:cNvPicPr preferRelativeResize="0"/>
          <p:nvPr/>
        </p:nvPicPr>
        <p:blipFill rotWithShape="1">
          <a:blip r:embed="rId3">
            <a:alphaModFix amt="30000"/>
          </a:blip>
          <a:srcRect b="0" l="0" r="0" t="0"/>
          <a:stretch/>
        </p:blipFill>
        <p:spPr>
          <a:xfrm>
            <a:off x="2789763" y="635624"/>
            <a:ext cx="2770314" cy="2086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6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5683369" y="651305"/>
            <a:ext cx="2746945" cy="2086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6"/>
          <p:cNvPicPr preferRelativeResize="0"/>
          <p:nvPr/>
        </p:nvPicPr>
        <p:blipFill rotWithShape="1">
          <a:blip r:embed="rId5">
            <a:alphaModFix amt="30000"/>
          </a:blip>
          <a:srcRect b="0" l="0" r="0" t="0"/>
          <a:stretch/>
        </p:blipFill>
        <p:spPr>
          <a:xfrm>
            <a:off x="2744453" y="2855416"/>
            <a:ext cx="2782839" cy="2086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6"/>
          <p:cNvPicPr preferRelativeResize="0"/>
          <p:nvPr/>
        </p:nvPicPr>
        <p:blipFill rotWithShape="1">
          <a:blip r:embed="rId6">
            <a:alphaModFix amt="30000"/>
          </a:blip>
          <a:srcRect b="0" l="0" r="0" t="0"/>
          <a:stretch/>
        </p:blipFill>
        <p:spPr>
          <a:xfrm>
            <a:off x="436265" y="905807"/>
            <a:ext cx="2249992" cy="457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6"/>
          <p:cNvPicPr preferRelativeResize="0"/>
          <p:nvPr/>
        </p:nvPicPr>
        <p:blipFill rotWithShape="1">
          <a:blip r:embed="rId7">
            <a:alphaModFix amt="30000"/>
          </a:blip>
          <a:srcRect b="0" l="0" r="0" t="0"/>
          <a:stretch/>
        </p:blipFill>
        <p:spPr>
          <a:xfrm>
            <a:off x="5653753" y="2886778"/>
            <a:ext cx="2776561" cy="208619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6"/>
          <p:cNvSpPr txBox="1"/>
          <p:nvPr/>
        </p:nvSpPr>
        <p:spPr>
          <a:xfrm>
            <a:off x="157021" y="1533404"/>
            <a:ext cx="2632741" cy="3231654"/>
          </a:xfrm>
          <a:prstGeom prst="rect">
            <a:avLst/>
          </a:prstGeom>
          <a:noFill/>
          <a:ln cap="flat" cmpd="sng" w="9525">
            <a:solidFill>
              <a:schemeClr val="dk1">
                <a:alpha val="29019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sng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Single Linear Regression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Belarus: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Intercept:		8.772€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Odometer (km):	   -0,01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32323"/>
              </a:solidFill>
              <a:latin typeface="Livvic"/>
              <a:ea typeface="Livvic"/>
              <a:cs typeface="Livvic"/>
              <a:sym typeface="Livv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Germany: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Intercept:		27.730€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Odometer (km):	   -0,11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32323"/>
              </a:solidFill>
              <a:latin typeface="Livvic"/>
              <a:ea typeface="Livvic"/>
              <a:cs typeface="Livvic"/>
              <a:sym typeface="Livv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India: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Intercept:		11.258€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Odometer (km):	   -0,02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32323"/>
              </a:solidFill>
              <a:latin typeface="Livvic"/>
              <a:ea typeface="Livvic"/>
              <a:cs typeface="Livvic"/>
              <a:sym typeface="Livv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US: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Intercept:		29.820€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Odometer (km):	   -0,07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32323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180" name="Google Shape;180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1662" y="730466"/>
            <a:ext cx="4241556" cy="3221289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1" name="Google Shape;181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819343" y="730467"/>
            <a:ext cx="4157776" cy="3221289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2" name="Google Shape;182;p6"/>
          <p:cNvSpPr txBox="1"/>
          <p:nvPr/>
        </p:nvSpPr>
        <p:spPr>
          <a:xfrm>
            <a:off x="2129425" y="4015103"/>
            <a:ext cx="4822520" cy="646331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sng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Linear Regression: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Doesn‘t fit perfectly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232323"/>
                </a:solidFill>
                <a:latin typeface="Livvic"/>
                <a:ea typeface="Livvic"/>
                <a:cs typeface="Livvic"/>
                <a:sym typeface="Livvic"/>
              </a:rPr>
              <a:t>- In this SLR: Does not predict well for used cars with &gt;250.000 km</a:t>
            </a:r>
            <a:endParaRPr b="0" i="0" sz="1200" u="none" cap="none" strike="noStrike">
              <a:solidFill>
                <a:schemeClr val="accent2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US"/>
              <a:t>6</a:t>
            </a:r>
            <a:endParaRPr/>
          </a:p>
        </p:txBody>
      </p:sp>
      <p:sp>
        <p:nvSpPr>
          <p:cNvPr id="188" name="Google Shape;188;p7"/>
          <p:cNvSpPr txBox="1"/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EDA</a:t>
            </a:r>
            <a:endParaRPr/>
          </a:p>
        </p:txBody>
      </p:sp>
      <p:sp>
        <p:nvSpPr>
          <p:cNvPr id="189" name="Google Shape;189;p7"/>
          <p:cNvSpPr txBox="1"/>
          <p:nvPr>
            <p:ph idx="1" type="subTitle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Summary</a:t>
            </a:r>
            <a:endParaRPr/>
          </a:p>
        </p:txBody>
      </p:sp>
      <p:cxnSp>
        <p:nvCxnSpPr>
          <p:cNvPr id="190" name="Google Shape;190;p7"/>
          <p:cNvCxnSpPr/>
          <p:nvPr/>
        </p:nvCxnSpPr>
        <p:spPr>
          <a:xfrm>
            <a:off x="3618151" y="1042984"/>
            <a:ext cx="0" cy="3616102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1" name="Google Shape;191;p7"/>
          <p:cNvCxnSpPr/>
          <p:nvPr/>
        </p:nvCxnSpPr>
        <p:spPr>
          <a:xfrm>
            <a:off x="6667759" y="1042984"/>
            <a:ext cx="0" cy="3616102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2" name="Google Shape;192;p7"/>
          <p:cNvSpPr txBox="1"/>
          <p:nvPr/>
        </p:nvSpPr>
        <p:spPr>
          <a:xfrm>
            <a:off x="962027" y="1058473"/>
            <a:ext cx="1568677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Livvic"/>
              <a:buNone/>
            </a:pPr>
            <a:r>
              <a:rPr b="1" i="0" lang="en-US" sz="12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Character/Factor</a:t>
            </a:r>
            <a:endParaRPr b="1" i="0" sz="1200" u="none" cap="none" strike="noStrike">
              <a:solidFill>
                <a:srgbClr val="464646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93" name="Google Shape;193;p7"/>
          <p:cNvSpPr txBox="1"/>
          <p:nvPr/>
        </p:nvSpPr>
        <p:spPr>
          <a:xfrm>
            <a:off x="4227998" y="1058473"/>
            <a:ext cx="14097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Livvic"/>
              <a:buNone/>
            </a:pPr>
            <a:r>
              <a:rPr b="1" i="0" lang="en-US" sz="12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Numerical</a:t>
            </a:r>
            <a:endParaRPr b="1" i="0" sz="1200" u="none" cap="none" strike="noStrike">
              <a:solidFill>
                <a:srgbClr val="464646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94" name="Google Shape;194;p7"/>
          <p:cNvSpPr txBox="1"/>
          <p:nvPr/>
        </p:nvSpPr>
        <p:spPr>
          <a:xfrm>
            <a:off x="6992971" y="1061036"/>
            <a:ext cx="14097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Livvic"/>
              <a:buNone/>
            </a:pPr>
            <a:r>
              <a:rPr b="1" i="0" lang="en-US" sz="12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Integer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7"/>
          <p:cNvSpPr txBox="1"/>
          <p:nvPr/>
        </p:nvSpPr>
        <p:spPr>
          <a:xfrm>
            <a:off x="3787660" y="696673"/>
            <a:ext cx="1568677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Livvic"/>
              <a:buNone/>
            </a:pPr>
            <a:r>
              <a:rPr b="1" i="0" lang="en-US" sz="12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Variables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6" name="Google Shape;196;p7"/>
          <p:cNvCxnSpPr/>
          <p:nvPr/>
        </p:nvCxnSpPr>
        <p:spPr>
          <a:xfrm>
            <a:off x="426589" y="1042984"/>
            <a:ext cx="829082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7" name="Google Shape;197;p7"/>
          <p:cNvSpPr txBox="1"/>
          <p:nvPr/>
        </p:nvSpPr>
        <p:spPr>
          <a:xfrm>
            <a:off x="0" y="1380734"/>
            <a:ext cx="161294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Manufacturer_name</a:t>
            </a:r>
            <a:endParaRPr b="0" i="0" sz="1200" u="sng" cap="none" strike="noStrike">
              <a:solidFill>
                <a:srgbClr val="464646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98" name="Google Shape;198;p7"/>
          <p:cNvSpPr txBox="1"/>
          <p:nvPr/>
        </p:nvSpPr>
        <p:spPr>
          <a:xfrm>
            <a:off x="2540906" y="1389296"/>
            <a:ext cx="524504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Gear</a:t>
            </a:r>
            <a:endParaRPr b="0" i="0" sz="1200" u="sng" cap="none" strike="noStrike">
              <a:solidFill>
                <a:srgbClr val="464646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99" name="Google Shape;199;p7"/>
          <p:cNvSpPr txBox="1"/>
          <p:nvPr/>
        </p:nvSpPr>
        <p:spPr>
          <a:xfrm>
            <a:off x="426589" y="2884517"/>
            <a:ext cx="46679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Fuel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7"/>
          <p:cNvSpPr txBox="1"/>
          <p:nvPr/>
        </p:nvSpPr>
        <p:spPr>
          <a:xfrm>
            <a:off x="2530704" y="2884517"/>
            <a:ext cx="74571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Country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7"/>
          <p:cNvSpPr txBox="1"/>
          <p:nvPr/>
        </p:nvSpPr>
        <p:spPr>
          <a:xfrm>
            <a:off x="61059" y="1664480"/>
            <a:ext cx="1842171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Levels:   107 manufacturers</a:t>
            </a:r>
            <a:endParaRPr b="0" i="0" sz="1050" u="none" cap="none" strike="noStrike">
              <a:solidFill>
                <a:srgbClr val="464646"/>
              </a:solidFill>
              <a:latin typeface="Livvic"/>
              <a:ea typeface="Livvic"/>
              <a:cs typeface="Livvic"/>
              <a:sym typeface="Livv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Mode:    Ford (61951 )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7"/>
          <p:cNvSpPr txBox="1"/>
          <p:nvPr/>
        </p:nvSpPr>
        <p:spPr>
          <a:xfrm>
            <a:off x="1887506" y="1669566"/>
            <a:ext cx="1625766" cy="9002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Levels: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automatic:	281242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manual:	   68617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other: 	   57639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semi-automatic:    54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7"/>
          <p:cNvSpPr txBox="1"/>
          <p:nvPr/>
        </p:nvSpPr>
        <p:spPr>
          <a:xfrm>
            <a:off x="120599" y="3155770"/>
            <a:ext cx="1600118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Levels: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gas:	284380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diesel:	   45672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gasoline:	   35142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other:	   25112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petrol:	     9517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hybrid:	     5674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electric:	     2055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7"/>
          <p:cNvSpPr txBox="1"/>
          <p:nvPr/>
        </p:nvSpPr>
        <p:spPr>
          <a:xfrm>
            <a:off x="2029254" y="3155770"/>
            <a:ext cx="1588897" cy="9002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Levels: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US:	332279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Germany:	  43944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India:	  19479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-"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Belarus:	  11850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7"/>
          <p:cNvSpPr txBox="1"/>
          <p:nvPr/>
        </p:nvSpPr>
        <p:spPr>
          <a:xfrm>
            <a:off x="6910161" y="1394639"/>
            <a:ext cx="156485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Year of construction</a:t>
            </a:r>
            <a:endParaRPr b="0" i="0" sz="1200" u="sng" cap="none" strike="noStrike">
              <a:solidFill>
                <a:srgbClr val="464646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6" name="Google Shape;206;p7"/>
          <p:cNvSpPr txBox="1"/>
          <p:nvPr/>
        </p:nvSpPr>
        <p:spPr>
          <a:xfrm>
            <a:off x="4330994" y="1411445"/>
            <a:ext cx="129715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Odometer in km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7"/>
          <p:cNvSpPr txBox="1"/>
          <p:nvPr/>
        </p:nvSpPr>
        <p:spPr>
          <a:xfrm>
            <a:off x="4586096" y="2891270"/>
            <a:ext cx="1007007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Price in $US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7"/>
          <p:cNvSpPr txBox="1"/>
          <p:nvPr/>
        </p:nvSpPr>
        <p:spPr>
          <a:xfrm>
            <a:off x="3773213" y="1669566"/>
            <a:ext cx="2553904" cy="1223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Mean:		140138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Median:		127106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1st Quartile:		   54750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3rd Quartile:		209214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Min:		             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Max:	                            3800000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Standard deviation:	   99519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7"/>
          <p:cNvSpPr txBox="1"/>
          <p:nvPr/>
        </p:nvSpPr>
        <p:spPr>
          <a:xfrm>
            <a:off x="3861729" y="3178607"/>
            <a:ext cx="2552302" cy="1223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Mean:		17985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Median:		14450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1st Quartile:		   7499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3rd Quartile:		25995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Min:		   1000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Max:	                          1415882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Standard deviation:	14309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7"/>
          <p:cNvSpPr txBox="1"/>
          <p:nvPr/>
        </p:nvSpPr>
        <p:spPr>
          <a:xfrm>
            <a:off x="6667759" y="1751211"/>
            <a:ext cx="2459328" cy="1223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Mean:		2013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Median:		2014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1st Quartile:		2010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3rd Quartile:		2017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Min:		1982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Max:		2021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Standard deviation:	     5,5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464646"/>
      </a:dk1>
      <a:lt1>
        <a:srgbClr val="FFFFFF"/>
      </a:lt1>
      <a:dk2>
        <a:srgbClr val="464646"/>
      </a:dk2>
      <a:lt2>
        <a:srgbClr val="F7F7FB"/>
      </a:lt2>
      <a:accent1>
        <a:srgbClr val="FA1E5A"/>
      </a:accent1>
      <a:accent2>
        <a:srgbClr val="1756E2"/>
      </a:accent2>
      <a:accent3>
        <a:srgbClr val="464646"/>
      </a:accent3>
      <a:accent4>
        <a:srgbClr val="FFFFFF"/>
      </a:accent4>
      <a:accent5>
        <a:srgbClr val="FFFFFF"/>
      </a:accent5>
      <a:accent6>
        <a:srgbClr val="FB5783"/>
      </a:accent6>
      <a:hlink>
        <a:srgbClr val="1756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